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sldIdLst>
    <p:sldId id="283" r:id="rId4"/>
    <p:sldId id="270" r:id="rId5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5" r:id="rId19"/>
    <p:sldId id="299" r:id="rId20"/>
    <p:sldId id="300" r:id="rId21"/>
    <p:sldId id="28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3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.jpe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-19050" y="2415437"/>
            <a:ext cx="8934450" cy="280987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90911" y="4425022"/>
            <a:ext cx="6491968" cy="899167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1800"/>
              </a:spcBef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90911" y="3447143"/>
            <a:ext cx="6491968" cy="899167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-19050" y="2928620"/>
            <a:ext cx="8934450" cy="280987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81952" y="3419147"/>
            <a:ext cx="6595580" cy="89916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61834" y="4473122"/>
            <a:ext cx="6615698" cy="899167"/>
          </a:xfrm>
        </p:spPr>
        <p:txBody>
          <a:bodyPr lIns="90000" rIns="90000" bIns="468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1367750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1367770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414020" y="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51117" y="7208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1569436" y="100575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1367750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1367750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1049000" y="5384800"/>
            <a:ext cx="823595" cy="147320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49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323215" y="0"/>
            <a:ext cx="823595" cy="147320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48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>
            <p:custDataLst>
              <p:tags r:id="rId2"/>
            </p:custDataLst>
          </p:nvPr>
        </p:nvSpPr>
        <p:spPr>
          <a:xfrm>
            <a:off x="-19050" y="2928938"/>
            <a:ext cx="8934450" cy="280987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90911" y="4425022"/>
            <a:ext cx="6491968" cy="899167"/>
          </a:xfrm>
        </p:spPr>
        <p:txBody>
          <a:bodyPr lIns="900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1800"/>
              </a:spcBef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单击以编辑母版副标题样式</a:t>
            </a: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0911" y="3447143"/>
            <a:ext cx="6491968" cy="899167"/>
          </a:xfrm>
        </p:spPr>
        <p:txBody>
          <a:bodyPr lIns="90000" tIns="46800" rIns="90000" bIns="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C1E6-42BA-4C89-B5E8-1446A0FB00F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2C6F-A8F9-4C12-AAB5-099E1E6159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52BB-6E5C-4BC6-8584-95A8E2E13B8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6C34-620A-47C4-9BFE-28418EF1F2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571625" y="0"/>
            <a:ext cx="3240088" cy="324008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1265" y="3925430"/>
            <a:ext cx="4320000" cy="901448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48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31259" y="4896769"/>
            <a:ext cx="2124000" cy="432000"/>
          </a:xfrm>
        </p:spPr>
        <p:txBody>
          <a:bodyPr lIns="90000" tIns="46800" rIns="90000" bIns="46800" anchor="ctr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25128" y="4896769"/>
            <a:ext cx="2124000" cy="432000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4" hasCustomPrompt="1"/>
          </p:nvPr>
        </p:nvSpPr>
        <p:spPr>
          <a:xfrm>
            <a:off x="3225128" y="5400836"/>
            <a:ext cx="2124000" cy="432000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31259" y="5400836"/>
            <a:ext cx="2124000" cy="432000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FC70-F2CB-4773-BE41-A414D5F038A4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F8AD-4B13-4245-B26C-CDF7E794D6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812E-9B46-4FEE-826A-B4A2DDC435F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21B6-98DA-488C-83DA-BE40F237B5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>
                <a:sym typeface="+mn-ea"/>
              </a:rPr>
              <a:t>编辑母版文本样式</a:t>
            </a:r>
            <a:endParaRPr lang="zh-CN" altLang="en-US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  <a:p>
            <a:pPr lvl="1"/>
            <a:r>
              <a:rPr noProof="1">
                <a:sym typeface="+mn-ea"/>
              </a:rPr>
              <a:t>第二级</a:t>
            </a:r>
            <a:endParaRPr noProof="1">
              <a:sym typeface="+mn-ea"/>
            </a:endParaRPr>
          </a:p>
          <a:p>
            <a:pPr lvl="2"/>
            <a:r>
              <a:rPr noProof="1">
                <a:sym typeface="+mn-ea"/>
              </a:rPr>
              <a:t>第三级</a:t>
            </a:r>
            <a:endParaRPr noProof="1">
              <a:sym typeface="+mn-ea"/>
            </a:endParaRPr>
          </a:p>
          <a:p>
            <a:pPr lvl="3"/>
            <a:r>
              <a:rPr noProof="1">
                <a:sym typeface="+mn-ea"/>
              </a:rPr>
              <a:t>第四级</a:t>
            </a:r>
            <a:endParaRPr noProof="1">
              <a:sym typeface="+mn-ea"/>
            </a:endParaRPr>
          </a:p>
          <a:p>
            <a:pPr lvl="4"/>
            <a:r>
              <a:rPr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79EC-A1A6-4524-819A-0954B7E2BB83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FDBD-8012-4919-B1C8-9EB469952B2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82588" y="0"/>
            <a:ext cx="822325" cy="1473200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86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C826-6CE0-4697-8FF4-B7CCA9A686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3165-BAAB-418D-B23D-B8540A0986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6E98-1E4D-4A19-BA2B-69C7A2DF2A2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3D2A-AC43-492C-923B-5B660B6AF4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  <a:endParaRPr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AAD1-FD44-40EB-B94B-D0EFA4520C5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7384-1AA5-4075-BA44-E2855A1F85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84FF-FBBD-410E-A8F5-8B58D188E1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CCF5-74A9-484F-B1D0-89EAFE0EBD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B692-A0F2-4167-8F51-A90BE47D6AA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21CA-3C52-4236-A671-CF4C897446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-19050" y="2928938"/>
            <a:ext cx="8934450" cy="280987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952" y="3419147"/>
            <a:ext cx="6595580" cy="899167"/>
          </a:xfrm>
        </p:spPr>
        <p:txBody>
          <a:bodyPr lIns="90000" tIns="46800" rIns="9000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 smtClean="0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1834" y="4473122"/>
            <a:ext cx="6615698" cy="899167"/>
          </a:xfrm>
        </p:spPr>
        <p:txBody>
          <a:bodyPr lIns="90000" rIns="90000" bIns="468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B14F-19D6-4E8F-AEB2-E5D3BF7704E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9FC2-19FF-4710-AE10-A7EA5CABE4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572260" y="0"/>
            <a:ext cx="3239770" cy="323977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31265" y="3925430"/>
            <a:ext cx="4320000" cy="901448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8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31259" y="4896769"/>
            <a:ext cx="2124000" cy="432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3225128" y="4896769"/>
            <a:ext cx="2124000" cy="432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3225128" y="5400836"/>
            <a:ext cx="2124000" cy="432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1031259" y="5400836"/>
            <a:ext cx="2124000" cy="4320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1368088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68BD-7FF7-4168-901E-F96A5403AE4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BF5C-E68C-48E5-AE1D-9F8521BF0E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1368088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14338" y="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7E61-8AD2-42A9-B034-EA9E4699FD31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591E-1615-49F6-AD3F-6A067F2B2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50850" y="7938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A1B9-8BC8-4DC4-9147-4809D614E1CD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4947-CE47-47EE-8FE1-E527D2C7A2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1569700" y="100013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8484-C404-45FE-9AD6-E926FDE79EE5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EA6D-1924-436A-9120-5FE30AB02A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1368088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3266-FCFD-4FCF-B932-8B61B922A675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F015-87CB-4AFF-8081-C90BD1C17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1368088" y="6000750"/>
            <a:ext cx="428625" cy="857250"/>
          </a:xfrm>
          <a:prstGeom prst="rect">
            <a:avLst/>
          </a:prstGeom>
          <a:gradFill>
            <a:gsLst>
              <a:gs pos="100000">
                <a:schemeClr val="bg1">
                  <a:lumMod val="5000"/>
                  <a:lumOff val="9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17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D5B2-3902-4BCD-9920-DF36D3F104D6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9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B0CF-1B29-499A-BCA2-4800EAD65A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1049000" y="5384800"/>
            <a:ext cx="823913" cy="147320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49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23850" y="0"/>
            <a:ext cx="822325" cy="147320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48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94DB-6941-4486-9236-4376EF6A8C96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501A-C9F9-4433-A72B-DC5ECE2300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82108" y="0"/>
            <a:ext cx="823575" cy="1473200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86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198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5F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876BDF-2239-4453-BC8A-6032363A33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F0AAA-D868-4FB6-9FA9-EA963FD2B5A1}" type="slidenum">
              <a:rPr lang="zh-CN" altLang="en-US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image" Target="../media/image3.png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image" Target="../media/image3.png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8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image" Target="../media/image3.png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95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29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8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1" Type="http://schemas.openxmlformats.org/officeDocument/2006/relationships/notesSlide" Target="../notesSlides/notesSlide2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217.xml"/><Relationship Id="rId29" Type="http://schemas.openxmlformats.org/officeDocument/2006/relationships/tags" Target="../tags/tag242.xml"/><Relationship Id="rId28" Type="http://schemas.openxmlformats.org/officeDocument/2006/relationships/tags" Target="../tags/tag241.xml"/><Relationship Id="rId27" Type="http://schemas.openxmlformats.org/officeDocument/2006/relationships/tags" Target="../tags/tag240.xml"/><Relationship Id="rId26" Type="http://schemas.openxmlformats.org/officeDocument/2006/relationships/tags" Target="../tags/tag239.xml"/><Relationship Id="rId25" Type="http://schemas.openxmlformats.org/officeDocument/2006/relationships/image" Target="../media/image3.png"/><Relationship Id="rId24" Type="http://schemas.openxmlformats.org/officeDocument/2006/relationships/tags" Target="../tags/tag238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tags" Target="../tags/tag234.xml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image" Target="../media/image3.png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image" Target="../media/image3.png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1.xml"/><Relationship Id="rId13" Type="http://schemas.openxmlformats.org/officeDocument/2006/relationships/image" Target="../media/image13.png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image" Target="../media/image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244251" y="4425022"/>
            <a:ext cx="6491968" cy="899167"/>
          </a:xfrm>
        </p:spPr>
        <p:txBody>
          <a:bodyPr/>
          <a:p>
            <a:r>
              <a:rPr lang="en-US" altLang="zh-CN" spc="300" dirty="0" smtClean="0">
                <a:solidFill>
                  <a:schemeClr val="bg2"/>
                </a:solidFill>
                <a:sym typeface="Arial" panose="020B0604020202020204" pitchFamily="34" charset="0"/>
              </a:rPr>
              <a:t>       Chinese Medical Ace Base</a:t>
            </a:r>
            <a:endParaRPr lang="en-US" altLang="zh-CN" spc="300" dirty="0" smtClean="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70921" y="3367133"/>
            <a:ext cx="6491968" cy="899167"/>
          </a:xfrm>
        </p:spPr>
        <p:txBody>
          <a:bodyPr>
            <a:normAutofit/>
          </a:bodyPr>
          <a:p>
            <a:r>
              <a:rPr lang="zh-CN" altLang="en-US"/>
              <a:t>中华医学</a:t>
            </a:r>
            <a:r>
              <a:rPr lang="zh-CN" altLang="en-US"/>
              <a:t>知识库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54" y="179078"/>
            <a:ext cx="9860439" cy="653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39" y="1591409"/>
            <a:ext cx="4162572" cy="4554414"/>
          </a:xfrm>
          <a:prstGeom prst="rect">
            <a:avLst/>
          </a:prstGeom>
        </p:spPr>
      </p:pic>
      <p:sp>
        <p:nvSpPr>
          <p:cNvPr id="30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9215" y="1904365"/>
            <a:ext cx="6134100" cy="129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950" tIns="45720" rIns="107950" bIns="45720" anchor="ctr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内容权威、查询便捷、终端可选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9215" y="3391535"/>
            <a:ext cx="6134100" cy="2284730"/>
          </a:xfrm>
          <a:prstGeom prst="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lIns="91440" tIns="45720" rIns="91440" bIns="45720" anchor="ctr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6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20665" y="4126865"/>
            <a:ext cx="5962650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t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收录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近年来资深专家录制指南解读、精讲术式、疾病诊疗等优质视频，并由专业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医学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团队进行分类整理。强大的搜索功能，多样的观看体验，为广大医疗工作者提供直面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学术大师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的学习平台。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20665" y="3552825"/>
            <a:ext cx="3585845" cy="5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名师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讲堂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MH_Number_1"/>
          <p:cNvSpPr/>
          <p:nvPr>
            <p:custDataLst>
              <p:tags r:id="rId6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4" descr="医疗(3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15" name="MH_Entry_1"/>
          <p:cNvSpPr/>
          <p:nvPr>
            <p:custDataLst>
              <p:tags r:id="rId9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Medical Ace 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1"/>
          <p:cNvSpPr/>
          <p:nvPr>
            <p:custDataLst>
              <p:tags r:id="rId10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中华医学知识库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812" y="22565"/>
            <a:ext cx="9876376" cy="681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39" y="1591409"/>
            <a:ext cx="4162572" cy="4554414"/>
          </a:xfrm>
          <a:prstGeom prst="rect">
            <a:avLst/>
          </a:prstGeom>
        </p:spPr>
      </p:pic>
      <p:sp>
        <p:nvSpPr>
          <p:cNvPr id="30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9215" y="1904365"/>
            <a:ext cx="6134100" cy="129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950" tIns="45720" rIns="107950" bIns="45720" anchor="ctr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覆盖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研究热点与诊疗进展，助力全科医学发展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14793" y="2046113"/>
            <a:ext cx="3585845" cy="5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全科教育库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MH_Number_1"/>
          <p:cNvSpPr/>
          <p:nvPr>
            <p:custDataLst>
              <p:tags r:id="rId4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4" descr="医疗(3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15" name="MH_Entry_1"/>
          <p:cNvSpPr/>
          <p:nvPr>
            <p:custDataLst>
              <p:tags r:id="rId7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Medical Ace 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1"/>
          <p:cNvSpPr/>
          <p:nvPr>
            <p:custDataLst>
              <p:tags r:id="rId8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中华医学知识库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3988" y="3301512"/>
            <a:ext cx="4961050" cy="28806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39" y="1591409"/>
            <a:ext cx="4162573" cy="4554414"/>
          </a:xfrm>
          <a:prstGeom prst="rect">
            <a:avLst/>
          </a:prstGeom>
        </p:spPr>
      </p:pic>
      <p:sp>
        <p:nvSpPr>
          <p:cNvPr id="30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9215" y="1904365"/>
            <a:ext cx="6134100" cy="129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950" tIns="45720" rIns="107950" bIns="45720" anchor="ctr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14793" y="2260718"/>
            <a:ext cx="3585845" cy="5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医学人文库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MH_Number_1"/>
          <p:cNvSpPr/>
          <p:nvPr>
            <p:custDataLst>
              <p:tags r:id="rId4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4" descr="医疗(3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15" name="MH_Entry_1"/>
          <p:cNvSpPr/>
          <p:nvPr>
            <p:custDataLst>
              <p:tags r:id="rId7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Medical Ace 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1"/>
          <p:cNvSpPr/>
          <p:nvPr>
            <p:custDataLst>
              <p:tags r:id="rId8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中华医学知识库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70575" y="4072235"/>
            <a:ext cx="4274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是弘扬医学人文精神，帮助医学工作者思考职业生涯，分享感悟的交流园地 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2" name="矩形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9215" y="3391535"/>
            <a:ext cx="6134100" cy="2284730"/>
          </a:xfrm>
          <a:prstGeom prst="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lIns="91440" tIns="45720" rIns="91440" bIns="45720" anchor="ctr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6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30" y="703580"/>
            <a:ext cx="11049635" cy="5848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652780"/>
            <a:ext cx="11049000" cy="5899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80" y="2159635"/>
            <a:ext cx="1052195" cy="1372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" y="3186430"/>
            <a:ext cx="774700" cy="739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365" y="2159635"/>
            <a:ext cx="854710" cy="495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723900"/>
            <a:ext cx="11661140" cy="54102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34340" y="2230755"/>
            <a:ext cx="8133080" cy="110172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34340" y="3434080"/>
            <a:ext cx="6930390" cy="60198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52120" y="4315460"/>
            <a:ext cx="2458720" cy="4756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3820"/>
            <a:ext cx="9829800" cy="6690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900"/>
            <a:ext cx="12192635" cy="5832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" grpId="1" animBg="1"/>
      <p:bldP spid="5" grpId="1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0230" y="17145"/>
            <a:ext cx="8511540" cy="6748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42421" y="3969113"/>
            <a:ext cx="6491968" cy="899167"/>
          </a:xfrm>
        </p:spPr>
        <p:txBody>
          <a:bodyPr>
            <a:noAutofit/>
          </a:bodyPr>
          <a:p>
            <a:r>
              <a:rPr lang="en-US" altLang="zh-CN" sz="6600"/>
              <a:t>THANK</a:t>
            </a:r>
            <a:br>
              <a:rPr lang="en-US" altLang="zh-CN" sz="6600"/>
            </a:br>
            <a:r>
              <a:rPr lang="en-US" altLang="zh-CN" sz="6600"/>
              <a:t>      YOU</a:t>
            </a:r>
            <a:endParaRPr lang="en-US" altLang="zh-CN" sz="66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/>
          <p:cNvSpPr txBox="1"/>
          <p:nvPr>
            <p:custDataLst>
              <p:tags r:id="rId1"/>
            </p:custDataLst>
          </p:nvPr>
        </p:nvSpPr>
        <p:spPr>
          <a:xfrm>
            <a:off x="2030559" y="2647572"/>
            <a:ext cx="2322682" cy="492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 defTabSz="866775" fontAlgn="base"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9775" y="572135"/>
            <a:ext cx="234569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defTabSz="866775" fontAlgn="base">
              <a:spcAft>
                <a:spcPct val="0"/>
              </a:spcAft>
              <a:buNone/>
            </a:pPr>
            <a:r>
              <a:rPr lang="zh-CN" altLang="en-US" sz="4400" b="1" cap="all" spc="2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网</a:t>
            </a:r>
            <a:r>
              <a:rPr lang="en-US" altLang="zh-CN" sz="4400" b="1" cap="all" spc="2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4400" b="1" cap="all" spc="2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址</a:t>
            </a:r>
            <a:endParaRPr lang="zh-CN" altLang="en-US" sz="4400" b="1" cap="all" spc="28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0225" y="3694430"/>
            <a:ext cx="5440045" cy="9017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cmab.yiigle.com</a:t>
            </a:r>
            <a:endParaRPr lang="zh-CN" altLang="en-US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精选指南库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视频</a:t>
            </a:r>
            <a:r>
              <a:rPr lang="zh-CN" altLang="en-US" dirty="0" smtClean="0"/>
              <a:t>库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名师讲堂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科研与写作库</a:t>
            </a:r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2140407" y="3391726"/>
            <a:ext cx="21017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4"/>
          <p:cNvSpPr txBox="1"/>
          <p:nvPr>
            <p:custDataLst>
              <p:tags r:id="rId9"/>
            </p:custDataLst>
          </p:nvPr>
        </p:nvSpPr>
        <p:spPr>
          <a:xfrm>
            <a:off x="3227403" y="5853492"/>
            <a:ext cx="2124000" cy="432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医学人文库</a:t>
            </a:r>
            <a:endParaRPr lang="zh-CN" altLang="en-US" dirty="0"/>
          </a:p>
        </p:txBody>
      </p:sp>
      <p:sp>
        <p:nvSpPr>
          <p:cNvPr id="11" name="文本占位符 5"/>
          <p:cNvSpPr txBox="1"/>
          <p:nvPr>
            <p:custDataLst>
              <p:tags r:id="rId10"/>
            </p:custDataLst>
          </p:nvPr>
        </p:nvSpPr>
        <p:spPr>
          <a:xfrm>
            <a:off x="1033534" y="5853492"/>
            <a:ext cx="2124000" cy="432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全科教育库</a:t>
            </a:r>
            <a:endParaRPr lang="zh-CN" altLang="en-US" dirty="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808" y="131885"/>
            <a:ext cx="11808070" cy="660302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732085" y="3692769"/>
            <a:ext cx="8308730" cy="22508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8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4284" y="2179917"/>
            <a:ext cx="658813" cy="638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2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Oval 29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9430" y="3109557"/>
            <a:ext cx="657225" cy="6381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en-US" altLang="zh-CN" sz="2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Oval 29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67061" y="4384001"/>
            <a:ext cx="658812" cy="639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en-US" altLang="zh-CN" sz="2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Oval 29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1694" y="4386226"/>
            <a:ext cx="658813" cy="6381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en-US" altLang="zh-CN" sz="2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Oval 30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3517" y="2178012"/>
            <a:ext cx="658812" cy="63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1219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2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Oval 30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01397" y="3109874"/>
            <a:ext cx="658812" cy="639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374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en-US" altLang="zh-CN" sz="2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46874" y="4332247"/>
            <a:ext cx="1952625" cy="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医学人文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Text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50049" y="4697373"/>
            <a:ext cx="25809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医学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不只是科学，我们在此探讨医学的艺术、历史、美学和人文关怀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3874" y="3057167"/>
            <a:ext cx="1952625" cy="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全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科教育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049" y="3438168"/>
            <a:ext cx="233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涵盖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基层常见疾病诊疗指南和学科热点，助力全科诊疗水平提高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75679" y="2001899"/>
            <a:ext cx="1952625" cy="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名师讲座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78854" y="2382900"/>
            <a:ext cx="262064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资深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专家录制指南精讲、术式、疾病专题讲座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00921" y="1949144"/>
            <a:ext cx="1952625" cy="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科研与写作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73161" y="2330145"/>
            <a:ext cx="308038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科研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写作培训、选刊、投稿服务的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站式综合平台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9329" y="3055897"/>
            <a:ext cx="1952625" cy="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视频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8329" y="3436898"/>
            <a:ext cx="233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整合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中华医学会杂志社会议资源，提供多学科、多热点的学术视频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6804" y="4332247"/>
            <a:ext cx="1952625" cy="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精选指南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1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25804" y="4713248"/>
            <a:ext cx="2333625" cy="48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5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精选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中华医学会系列杂志发表的指南共识，并分学科按疾病浏览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Freeform 123@|5FFC:0|FBC:0|LFC:16777215|LBC:16777215"/>
          <p:cNvSpPr/>
          <p:nvPr>
            <p:custDataLst>
              <p:tags r:id="rId19"/>
            </p:custDataLst>
          </p:nvPr>
        </p:nvSpPr>
        <p:spPr bwMode="auto">
          <a:xfrm>
            <a:off x="5375910" y="5610225"/>
            <a:ext cx="1014095" cy="130175"/>
          </a:xfrm>
          <a:custGeom>
            <a:avLst/>
            <a:gdLst>
              <a:gd name="T0" fmla="*/ 163 w 163"/>
              <a:gd name="T1" fmla="*/ 11 h 21"/>
              <a:gd name="T2" fmla="*/ 153 w 163"/>
              <a:gd name="T3" fmla="*/ 21 h 21"/>
              <a:gd name="T4" fmla="*/ 10 w 163"/>
              <a:gd name="T5" fmla="*/ 21 h 21"/>
              <a:gd name="T6" fmla="*/ 0 w 163"/>
              <a:gd name="T7" fmla="*/ 11 h 21"/>
              <a:gd name="T8" fmla="*/ 10 w 163"/>
              <a:gd name="T9" fmla="*/ 0 h 21"/>
              <a:gd name="T10" fmla="*/ 153 w 163"/>
              <a:gd name="T11" fmla="*/ 0 h 21"/>
              <a:gd name="T12" fmla="*/ 163 w 163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21920" tIns="60960" rIns="121920" bIns="60960">
            <a:normAutofit fontScale="25000" lnSpcReduction="20000"/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Freeform 124@|5FFC:0|FBC:0|LFC:16777215|LBC:16777215"/>
          <p:cNvSpPr/>
          <p:nvPr>
            <p:custDataLst>
              <p:tags r:id="rId20"/>
            </p:custDataLst>
          </p:nvPr>
        </p:nvSpPr>
        <p:spPr bwMode="auto">
          <a:xfrm>
            <a:off x="5375910" y="5429250"/>
            <a:ext cx="1014095" cy="130175"/>
          </a:xfrm>
          <a:custGeom>
            <a:avLst/>
            <a:gdLst>
              <a:gd name="T0" fmla="*/ 163 w 163"/>
              <a:gd name="T1" fmla="*/ 11 h 21"/>
              <a:gd name="T2" fmla="*/ 153 w 163"/>
              <a:gd name="T3" fmla="*/ 21 h 21"/>
              <a:gd name="T4" fmla="*/ 10 w 163"/>
              <a:gd name="T5" fmla="*/ 21 h 21"/>
              <a:gd name="T6" fmla="*/ 0 w 163"/>
              <a:gd name="T7" fmla="*/ 11 h 21"/>
              <a:gd name="T8" fmla="*/ 10 w 163"/>
              <a:gd name="T9" fmla="*/ 0 h 21"/>
              <a:gd name="T10" fmla="*/ 153 w 163"/>
              <a:gd name="T11" fmla="*/ 0 h 21"/>
              <a:gd name="T12" fmla="*/ 163 w 163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21920" tIns="60960" rIns="121920" bIns="60960">
            <a:normAutofit fontScale="25000" lnSpcReduction="20000"/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Freeform 125@|5FFC:0|FBC:0|LFC:16777215|LBC:16777215"/>
          <p:cNvSpPr/>
          <p:nvPr>
            <p:custDataLst>
              <p:tags r:id="rId21"/>
            </p:custDataLst>
          </p:nvPr>
        </p:nvSpPr>
        <p:spPr bwMode="auto">
          <a:xfrm>
            <a:off x="5463540" y="5794375"/>
            <a:ext cx="803275" cy="201930"/>
          </a:xfrm>
          <a:custGeom>
            <a:avLst/>
            <a:gdLst>
              <a:gd name="T0" fmla="*/ 0 w 129"/>
              <a:gd name="T1" fmla="*/ 0 h 32"/>
              <a:gd name="T2" fmla="*/ 129 w 129"/>
              <a:gd name="T3" fmla="*/ 0 h 32"/>
              <a:gd name="T4" fmla="*/ 63 w 129"/>
              <a:gd name="T5" fmla="*/ 30 h 32"/>
              <a:gd name="T6" fmla="*/ 0 w 129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21920" tIns="60960" rIns="121920" bIns="60960">
            <a:normAutofit fontScale="25000" lnSpcReduction="20000"/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Freeform 237@|5FFC:0|FBC:0|LFC:16777215|LBC:16777215"/>
          <p:cNvSpPr>
            <a:spLocks noEditPoints="1"/>
          </p:cNvSpPr>
          <p:nvPr>
            <p:custDataLst>
              <p:tags r:id="rId22"/>
            </p:custDataLst>
          </p:nvPr>
        </p:nvSpPr>
        <p:spPr bwMode="auto">
          <a:xfrm>
            <a:off x="4825365" y="2851150"/>
            <a:ext cx="2116455" cy="2497455"/>
          </a:xfrm>
          <a:custGeom>
            <a:avLst/>
            <a:gdLst>
              <a:gd name="T0" fmla="*/ 175 w 341"/>
              <a:gd name="T1" fmla="*/ 0 h 401"/>
              <a:gd name="T2" fmla="*/ 167 w 341"/>
              <a:gd name="T3" fmla="*/ 0 h 401"/>
              <a:gd name="T4" fmla="*/ 6 w 341"/>
              <a:gd name="T5" fmla="*/ 165 h 401"/>
              <a:gd name="T6" fmla="*/ 67 w 341"/>
              <a:gd name="T7" fmla="*/ 318 h 401"/>
              <a:gd name="T8" fmla="*/ 90 w 341"/>
              <a:gd name="T9" fmla="*/ 396 h 401"/>
              <a:gd name="T10" fmla="*/ 90 w 341"/>
              <a:gd name="T11" fmla="*/ 396 h 401"/>
              <a:gd name="T12" fmla="*/ 99 w 341"/>
              <a:gd name="T13" fmla="*/ 401 h 401"/>
              <a:gd name="T14" fmla="*/ 242 w 341"/>
              <a:gd name="T15" fmla="*/ 401 h 401"/>
              <a:gd name="T16" fmla="*/ 251 w 341"/>
              <a:gd name="T17" fmla="*/ 396 h 401"/>
              <a:gd name="T18" fmla="*/ 251 w 341"/>
              <a:gd name="T19" fmla="*/ 396 h 401"/>
              <a:gd name="T20" fmla="*/ 274 w 341"/>
              <a:gd name="T21" fmla="*/ 318 h 401"/>
              <a:gd name="T22" fmla="*/ 336 w 341"/>
              <a:gd name="T23" fmla="*/ 165 h 401"/>
              <a:gd name="T24" fmla="*/ 175 w 341"/>
              <a:gd name="T25" fmla="*/ 0 h 401"/>
              <a:gd name="T26" fmla="*/ 295 w 341"/>
              <a:gd name="T27" fmla="*/ 166 h 401"/>
              <a:gd name="T28" fmla="*/ 249 w 341"/>
              <a:gd name="T29" fmla="*/ 282 h 401"/>
              <a:gd name="T30" fmla="*/ 231 w 341"/>
              <a:gd name="T31" fmla="*/ 352 h 401"/>
              <a:gd name="T32" fmla="*/ 231 w 341"/>
              <a:gd name="T33" fmla="*/ 352 h 401"/>
              <a:gd name="T34" fmla="*/ 224 w 341"/>
              <a:gd name="T35" fmla="*/ 356 h 401"/>
              <a:gd name="T36" fmla="*/ 117 w 341"/>
              <a:gd name="T37" fmla="*/ 356 h 401"/>
              <a:gd name="T38" fmla="*/ 110 w 341"/>
              <a:gd name="T39" fmla="*/ 352 h 401"/>
              <a:gd name="T40" fmla="*/ 110 w 341"/>
              <a:gd name="T41" fmla="*/ 352 h 401"/>
              <a:gd name="T42" fmla="*/ 93 w 341"/>
              <a:gd name="T43" fmla="*/ 282 h 401"/>
              <a:gd name="T44" fmla="*/ 47 w 341"/>
              <a:gd name="T45" fmla="*/ 166 h 401"/>
              <a:gd name="T46" fmla="*/ 168 w 341"/>
              <a:gd name="T47" fmla="*/ 43 h 401"/>
              <a:gd name="T48" fmla="*/ 174 w 341"/>
              <a:gd name="T49" fmla="*/ 43 h 401"/>
              <a:gd name="T50" fmla="*/ 295 w 341"/>
              <a:gd name="T51" fmla="*/ 166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21920" tIns="60960" rIns="121920" bIns="60960">
            <a:normAutofit/>
          </a:bodyPr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MH_Number_1"/>
          <p:cNvSpPr/>
          <p:nvPr>
            <p:custDataLst>
              <p:tags r:id="rId23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0" name="图片 4" descr="医疗(3)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41" name="MH_Entry_1"/>
          <p:cNvSpPr/>
          <p:nvPr>
            <p:custDataLst>
              <p:tags r:id="rId26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Medical Ace 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/>
          <p:nvPr>
            <p:custDataLst>
              <p:tags r:id="rId27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中华医学知识库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13655" y="3564574"/>
            <a:ext cx="1517015" cy="5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知识库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2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39" y="1591409"/>
            <a:ext cx="4162572" cy="4554414"/>
          </a:xfrm>
          <a:prstGeom prst="rect">
            <a:avLst/>
          </a:prstGeom>
        </p:spPr>
      </p:pic>
      <p:sp>
        <p:nvSpPr>
          <p:cNvPr id="30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9215" y="1904365"/>
            <a:ext cx="6134100" cy="129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950" tIns="45720" rIns="107950" bIns="45720" anchor="ctr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精选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年来中华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医学会系列杂志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刊发指南及共识类文献</a:t>
            </a:r>
            <a:r>
              <a:rPr lang="en-US" altLang="zh-CN" sz="2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2500</a:t>
            </a:r>
            <a:r>
              <a:rPr lang="zh-CN" altLang="en-US" sz="280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余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篇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9215" y="3391535"/>
            <a:ext cx="6134100" cy="2284730"/>
          </a:xfrm>
          <a:prstGeom prst="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lIns="91440" tIns="45720" rIns="91440" bIns="45720" anchor="ctr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6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20665" y="4126865"/>
            <a:ext cx="5962650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t" anchorCtr="0">
            <a:normAutofit fontScale="85000" lnSpcReduction="20000"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拥有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权威、全面、方便、及时的特点，由专业医学团队进行分类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整理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，强大的搜索功能，良好的阅读体验，为广大医疗工作者提供最优质的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指南共识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学习平台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让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医生一站式获得最新、最全、最好的国内医学领域指南及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共识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类文献。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20665" y="3552825"/>
            <a:ext cx="3585845" cy="5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精选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指南库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MH_Number_1"/>
          <p:cNvSpPr/>
          <p:nvPr>
            <p:custDataLst>
              <p:tags r:id="rId6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4" descr="医疗(3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15" name="MH_Entry_1"/>
          <p:cNvSpPr/>
          <p:nvPr>
            <p:custDataLst>
              <p:tags r:id="rId9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Medical Ace 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1"/>
          <p:cNvSpPr/>
          <p:nvPr>
            <p:custDataLst>
              <p:tags r:id="rId10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中华医学知识库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280" y="45427"/>
            <a:ext cx="11301439" cy="676714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186962" y="905608"/>
            <a:ext cx="1828800" cy="18112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186962" y="2847975"/>
            <a:ext cx="1828800" cy="39645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0" y="719536"/>
            <a:ext cx="7886896" cy="613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39" y="1591409"/>
            <a:ext cx="4162572" cy="4554414"/>
          </a:xfrm>
          <a:prstGeom prst="rect">
            <a:avLst/>
          </a:prstGeom>
        </p:spPr>
      </p:pic>
      <p:sp>
        <p:nvSpPr>
          <p:cNvPr id="30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9215" y="1904365"/>
            <a:ext cx="6134100" cy="129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950" tIns="45720" rIns="107950" bIns="45720" anchor="ctr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基于中华医学会杂志社学术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资源，为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用户提供在线医学学术视频观看、学习及分享的知识服务平台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9215" y="3391535"/>
            <a:ext cx="6134100" cy="2284730"/>
          </a:xfrm>
          <a:prstGeom prst="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lIns="91440" tIns="45720" rIns="91440" bIns="45720" anchor="ctr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6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20665" y="4126865"/>
            <a:ext cx="5962650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t" anchorCtr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+mj-ea"/>
                <a:ea typeface="+mj-ea"/>
              </a:rPr>
              <a:t>涵盖</a:t>
            </a:r>
            <a:r>
              <a:rPr lang="en-US" altLang="zh-CN" sz="1400" dirty="0">
                <a:latin typeface="+mj-ea"/>
                <a:ea typeface="+mj-ea"/>
              </a:rPr>
              <a:t>2016</a:t>
            </a:r>
            <a:r>
              <a:rPr lang="zh-CN" altLang="en-US" sz="1400" dirty="0">
                <a:latin typeface="+mj-ea"/>
                <a:ea typeface="+mj-ea"/>
              </a:rPr>
              <a:t>年至今，中华医学会杂志社大部分线下会议内容；包含内科、 外科、妇产科等</a:t>
            </a:r>
            <a:r>
              <a:rPr lang="en-US" altLang="zh-CN" sz="1400" dirty="0">
                <a:latin typeface="+mj-ea"/>
                <a:ea typeface="+mj-ea"/>
              </a:rPr>
              <a:t>20</a:t>
            </a:r>
            <a:r>
              <a:rPr lang="zh-CN" altLang="en-US" sz="1400" dirty="0">
                <a:latin typeface="+mj-ea"/>
                <a:ea typeface="+mj-ea"/>
              </a:rPr>
              <a:t>多个临床学科及亚专业；各视频均由各学科知名专家讲授，</a:t>
            </a:r>
            <a:r>
              <a:rPr lang="zh-CN" altLang="en-US" sz="1400" dirty="0" smtClean="0">
                <a:latin typeface="+mj-ea"/>
                <a:ea typeface="+mj-ea"/>
              </a:rPr>
              <a:t>内容</a:t>
            </a:r>
            <a:r>
              <a:rPr lang="zh-CN" altLang="en-US" sz="1400" dirty="0">
                <a:latin typeface="+mj-ea"/>
                <a:ea typeface="+mj-ea"/>
              </a:rPr>
              <a:t>权威、直击热点；视频数量持续</a:t>
            </a:r>
            <a:r>
              <a:rPr lang="zh-CN" altLang="en-US" sz="1400" dirty="0" smtClean="0">
                <a:latin typeface="+mj-ea"/>
                <a:ea typeface="+mj-ea"/>
              </a:rPr>
              <a:t>增加。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20665" y="3552825"/>
            <a:ext cx="3585845" cy="5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 anchor="b" anchorCtr="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视频库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MH_Number_1"/>
          <p:cNvSpPr/>
          <p:nvPr>
            <p:custDataLst>
              <p:tags r:id="rId6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4" name="图片 4" descr="医疗(3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15" name="MH_Entry_1"/>
          <p:cNvSpPr/>
          <p:nvPr>
            <p:custDataLst>
              <p:tags r:id="rId9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Medical Ace 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1"/>
          <p:cNvSpPr/>
          <p:nvPr>
            <p:custDataLst>
              <p:tags r:id="rId10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中华医学知识库</a:t>
            </a:r>
            <a:endParaRPr lang="zh-CN" altLang="en-US" sz="2400" b="1" spc="3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224" y="169988"/>
            <a:ext cx="9571549" cy="6320459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727257" y="3075067"/>
            <a:ext cx="1494693" cy="30747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433482" y="5818094"/>
            <a:ext cx="5369860" cy="7351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24" y="2910421"/>
            <a:ext cx="9571549" cy="3640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31" y="45427"/>
            <a:ext cx="8625254" cy="67671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708" y="49237"/>
            <a:ext cx="9510584" cy="675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514" y="749300"/>
            <a:ext cx="7110621" cy="5717357"/>
          </a:xfrm>
          <a:prstGeom prst="rect">
            <a:avLst/>
          </a:prstGeom>
        </p:spPr>
      </p:pic>
      <p:sp>
        <p:nvSpPr>
          <p:cNvPr id="50" name="Oval 3"/>
          <p:cNvSpPr/>
          <p:nvPr>
            <p:custDataLst>
              <p:tags r:id="rId2"/>
            </p:custDataLst>
          </p:nvPr>
        </p:nvSpPr>
        <p:spPr bwMode="auto">
          <a:xfrm>
            <a:off x="1241353" y="3647308"/>
            <a:ext cx="2101148" cy="210319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0170" tIns="46990" rIns="90170" bIns="46990" numCol="1" anchor="t" anchorCtr="0" compatLnSpc="1">
            <a:noAutofit/>
          </a:bodyPr>
          <a:lstStyle/>
          <a:p>
            <a:endParaRPr lang="en-US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val 6"/>
          <p:cNvSpPr/>
          <p:nvPr>
            <p:custDataLst>
              <p:tags r:id="rId3"/>
            </p:custDataLst>
          </p:nvPr>
        </p:nvSpPr>
        <p:spPr bwMode="auto">
          <a:xfrm>
            <a:off x="2010529" y="2292263"/>
            <a:ext cx="2103193" cy="210114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0170" tIns="46990" rIns="90170" bIns="46990" numCol="1" anchor="t" anchorCtr="0" compatLnSpc="1">
            <a:noAutofit/>
          </a:bodyPr>
          <a:lstStyle/>
          <a:p>
            <a:endParaRPr lang="en-US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val 9"/>
          <p:cNvSpPr/>
          <p:nvPr>
            <p:custDataLst>
              <p:tags r:id="rId4"/>
            </p:custDataLst>
          </p:nvPr>
        </p:nvSpPr>
        <p:spPr bwMode="auto">
          <a:xfrm>
            <a:off x="2828423" y="3649167"/>
            <a:ext cx="2101148" cy="210319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vert="horz" wrap="square" lIns="90170" tIns="46990" rIns="90170" bIns="46990" numCol="1" anchor="t" anchorCtr="0" compatLnSpc="1">
            <a:noAutofit/>
          </a:bodyPr>
          <a:lstStyle/>
          <a:p>
            <a:endParaRPr lang="en-US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>
            <p:custDataLst>
              <p:tags r:id="rId5"/>
            </p:custDataLst>
          </p:nvPr>
        </p:nvSpPr>
        <p:spPr>
          <a:xfrm>
            <a:off x="2276669" y="2821300"/>
            <a:ext cx="1530221" cy="929605"/>
          </a:xfrm>
          <a:prstGeom prst="rect">
            <a:avLst/>
          </a:prstGeom>
          <a:noFill/>
        </p:spPr>
        <p:txBody>
          <a:bodyPr wrap="square" lIns="90170" tIns="46990" rIns="90170" bIns="46990" rtlCol="0" anchor="ctr">
            <a:normAutofit/>
          </a:bodyPr>
          <a:lstStyle/>
          <a:p>
            <a:pPr algn="ctr"/>
            <a:r>
              <a:rPr lang="zh-CN" altLang="en-US" sz="2000" b="1" spc="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zh-CN" altLang="en-US" sz="2000" b="1" spc="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编辑部 面对面</a:t>
            </a:r>
            <a:endParaRPr lang="zh-CN" altLang="en-US" sz="2000" b="1" spc="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6"/>
            </p:custDataLst>
          </p:nvPr>
        </p:nvSpPr>
        <p:spPr>
          <a:xfrm>
            <a:off x="1684947" y="4344962"/>
            <a:ext cx="897690" cy="707886"/>
          </a:xfrm>
          <a:prstGeom prst="rect">
            <a:avLst/>
          </a:prstGeom>
          <a:noFill/>
        </p:spPr>
        <p:txBody>
          <a:bodyPr wrap="square" lIns="90170" tIns="46990" rIns="90170" bIns="46990" rtlCol="0" anchor="ctr">
            <a:normAutofit/>
          </a:bodyPr>
          <a:lstStyle/>
          <a:p>
            <a:pPr algn="ctr"/>
            <a:r>
              <a:rPr lang="zh-CN" altLang="en-US" sz="2000" b="1" spc="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写作</a:t>
            </a:r>
            <a:r>
              <a:rPr lang="zh-CN" altLang="en-US" sz="2000" b="1" spc="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指导</a:t>
            </a:r>
            <a:endParaRPr lang="zh-CN" altLang="en-US" sz="2000" b="1" spc="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7"/>
            </p:custDataLst>
          </p:nvPr>
        </p:nvSpPr>
        <p:spPr>
          <a:xfrm>
            <a:off x="3513666" y="4346821"/>
            <a:ext cx="897690" cy="707886"/>
          </a:xfrm>
          <a:prstGeom prst="rect">
            <a:avLst/>
          </a:prstGeom>
          <a:noFill/>
        </p:spPr>
        <p:txBody>
          <a:bodyPr wrap="square" lIns="90170" tIns="46990" rIns="90170" bIns="46990" rtlCol="0" anchor="ctr">
            <a:normAutofit/>
          </a:bodyPr>
          <a:lstStyle/>
          <a:p>
            <a:pPr algn="ctr"/>
            <a:r>
              <a:rPr lang="zh-CN" altLang="en-US" sz="2000" b="1" spc="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科研</a:t>
            </a:r>
            <a:r>
              <a:rPr lang="zh-CN" altLang="en-US" sz="2000" b="1" spc="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培训</a:t>
            </a:r>
            <a:endParaRPr lang="zh-CN" altLang="en-US" sz="2000" b="1" spc="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MH_Number_1"/>
          <p:cNvSpPr/>
          <p:nvPr>
            <p:custDataLst>
              <p:tags r:id="rId8"/>
            </p:custDataLst>
          </p:nvPr>
        </p:nvSpPr>
        <p:spPr>
          <a:xfrm>
            <a:off x="454025" y="363855"/>
            <a:ext cx="653415" cy="65341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4" name="图片 4" descr="医疗(3)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6260" y="474980"/>
            <a:ext cx="431165" cy="431165"/>
          </a:xfrm>
          <a:prstGeom prst="rect">
            <a:avLst/>
          </a:prstGeom>
        </p:spPr>
      </p:pic>
      <p:sp>
        <p:nvSpPr>
          <p:cNvPr id="25" name="MH_Entry_1"/>
          <p:cNvSpPr/>
          <p:nvPr>
            <p:custDataLst>
              <p:tags r:id="rId11"/>
            </p:custDataLst>
          </p:nvPr>
        </p:nvSpPr>
        <p:spPr>
          <a:xfrm>
            <a:off x="1295400" y="769620"/>
            <a:ext cx="4109085" cy="3359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46800" numCol="1" spcCol="0" rtlCol="0" fromWordArt="0" anchor="t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Medical Ace 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Base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Entry_1"/>
          <p:cNvSpPr/>
          <p:nvPr>
            <p:custDataLst>
              <p:tags r:id="rId12"/>
            </p:custDataLst>
          </p:nvPr>
        </p:nvSpPr>
        <p:spPr>
          <a:xfrm>
            <a:off x="1295400" y="235585"/>
            <a:ext cx="4109085" cy="51371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0" numCol="1" spcCol="0" rtlCol="0" fromWordArt="0" anchor="b" anchorCtr="0" forceAA="0" compatLnSpc="1">
            <a:norm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中华</a:t>
            </a:r>
            <a:r>
              <a:rPr lang="zh-CN" altLang="en-US" sz="24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医学</a:t>
            </a:r>
            <a:r>
              <a:rPr lang="zh-CN" altLang="en-US" sz="2400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知识库</a:t>
            </a:r>
            <a:endParaRPr lang="zh-CN" altLang="en-US" sz="24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00514" y="2727995"/>
            <a:ext cx="7110621" cy="877163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/>
              <a:t>科研</a:t>
            </a:r>
            <a:r>
              <a:rPr lang="zh-CN" altLang="en-US" b="1" dirty="0"/>
              <a:t>与写作</a:t>
            </a:r>
            <a:r>
              <a:rPr lang="zh-CN" altLang="en-US" b="1" dirty="0" smtClean="0"/>
              <a:t>库</a:t>
            </a:r>
            <a:endParaRPr lang="en-US" altLang="zh-CN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1600" dirty="0" smtClean="0"/>
              <a:t>让</a:t>
            </a:r>
            <a:r>
              <a:rPr lang="zh-CN" altLang="en-US" sz="1600" dirty="0"/>
              <a:t>研究者和作者一站式获得最新、最全、 最好的国内医学领域科研写作</a:t>
            </a:r>
            <a:r>
              <a:rPr lang="zh-CN" altLang="en-US" sz="1600" dirty="0" smtClean="0"/>
              <a:t>指南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5357" y="3607978"/>
            <a:ext cx="6767827" cy="2878999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BK_DARK_LIGHT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4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4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8、9、10、13、15、18、22、24、25、26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4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4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8、9、10、13、15、18、22、24、25、26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6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0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242_6*e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206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242_6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单击添加标题"/>
</p:tagLst>
</file>

<file path=ppt/tags/tag20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242_6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添加相关标题文字"/>
</p:tagLst>
</file>

<file path=ppt/tags/tag20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3242_6*b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添加相关标题文字"/>
</p:tagLst>
</file>

<file path=ppt/tags/tag20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3242_6*b*3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添加相关标题文字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4"/>
  <p:tag name="KSO_WM_UNIT_ID" val="custom20203242_6*b*4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添加相关标题文字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6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3242"/>
</p:tagLst>
</file>

<file path=ppt/tags/tag21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3242_6*b*3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添加相关标题文字"/>
</p:tagLst>
</file>

<file path=ppt/tags/tag21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4"/>
  <p:tag name="KSO_WM_UNIT_ID" val="custom20203242_6*b*4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PRESET_TEXT" val="添加相关标题文字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  <p:tag name="KSO_WM_SLIDE_ID" val="custom2020324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SLIDE_TYPE" val="sectionTitle"/>
  <p:tag name="KSO_WM_SLIDE_SUBTYPE" val="pureTxt"/>
  <p:tag name="KSO_WM_SLIDE_LAYOUT" val="a_b_e"/>
  <p:tag name="KSO_WM_SLIDE_LAYOUT_CNT" val="1_4_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i*1_3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i*1_2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i*1_1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i*1_6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6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i*1_4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i*1_5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a*1_6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6_1"/>
  <p:tag name="KSO_WM_UNIT_PRESET_TEXT" val="单击添加标题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f*1_6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6_1"/>
  <p:tag name="KSO_WM_UNIT_PRESET_TEXT" val="单击此处可添加内容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a*1_5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5_1"/>
  <p:tag name="KSO_WM_UNIT_PRESET_TEXT" val="单击添加标题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f*1_5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5_1"/>
  <p:tag name="KSO_WM_UNIT_PRESET_TEXT" val="单击此处可添加内容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a*1_4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4_1"/>
  <p:tag name="KSO_WM_UNIT_PRESET_TEXT" val="单击添加标题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f*1_4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4_1"/>
  <p:tag name="KSO_WM_UNIT_PRESET_TEXT" val="单击此处可添加内容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a*1_3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3_1"/>
  <p:tag name="KSO_WM_UNIT_PRESET_TEXT" val="单击添加标题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f*1_3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3_1"/>
  <p:tag name="KSO_WM_UNIT_PRESET_TEXT" val="单击此处可添加内容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a*1_2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2_1"/>
  <p:tag name="KSO_WM_UNIT_PRESET_TEXT" val="单击添加标题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f*1_2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2_1"/>
  <p:tag name="KSO_WM_UNIT_PRESET_TEXT" val="单击此处可添加内容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a*1_1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1_1"/>
  <p:tag name="KSO_WM_UNIT_PRESET_TEXT" val="单击添加标题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h_f*1_1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1_1"/>
  <p:tag name="KSO_WM_UNIT_PRESET_TEXT" val="单击此处可添加内容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i*1_3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DIAGRAM_GROUP_CODE" val="m1-1"/>
  <p:tag name="KSO_WM_UNIT_TYPE" val="m_i"/>
  <p:tag name="KSO_WM_UNIT_INDEX" val="1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i*1_4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DIAGRAM_GROUP_CODE" val="m1-1"/>
  <p:tag name="KSO_WM_UNIT_TYPE" val="m_i"/>
  <p:tag name="KSO_WM_UNIT_INDEX" val="1_4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i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DIAGRAM_GROUP_CODE" val="m1-1"/>
  <p:tag name="KSO_WM_UNIT_TYPE" val="m_i"/>
  <p:tag name="KSO_WM_UNIT_INDEX" val="1_1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i*1_2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DIAGRAM_GROUP_CODE" val="m1-1"/>
  <p:tag name="KSO_WM_UNIT_TYPE" val="m_i"/>
  <p:tag name="KSO_WM_UNIT_INDEX" val="1_2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7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1"/>
  <p:tag name="KSO_WM_UNIT_FILL_FORE_SCHEMECOLOR_INDEX" val="5"/>
  <p:tag name="KSO_WM_UNIT_FILL_TYPE" val="1"/>
  <p:tag name="KSO_WM_UNIT_LINE_FORE_SCHEMECOLOR_INDEX" val="14"/>
  <p:tag name="KSO_WM_UNIT_LINE_FILL_TYPE" val="2"/>
  <p:tag name="KSO_WM_UNIT_SHADOW_SCHEMECOLOR_INDEX" val="13"/>
  <p:tag name="KSO_WM_UNIT_TEXT_FILL_FORE_SCHEMECOLOR_INDEX" val="14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custom20203242_17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USESOURCEFORMAT_APPLY" val="1"/>
</p:tagLst>
</file>

<file path=ppt/tags/tag23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7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7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7*m_a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m1-1"/>
  <p:tag name="KSO_WM_UNIT_TYPE" val="m_a"/>
  <p:tag name="KSO_WM_UNIT_INDEX" val="1_1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SLIDE_ID" val="custom20203242_17"/>
  <p:tag name="KSO_WM_TEMPLATE_SUBCATEGORY" val="0"/>
  <p:tag name="KSO_WM_TEMPLATE_MASTER_TYPE" val="1"/>
  <p:tag name="KSO_WM_TEMPLATE_COLOR_TYPE" val="1"/>
  <p:tag name="KSO_WM_SLIDE_ITEM_CNT" val="6"/>
  <p:tag name="KSO_WM_SLIDE_INDEX" val="17"/>
  <p:tag name="KSO_WM_TAG_VERSION" val="1.0"/>
  <p:tag name="KSO_WM_BEAUTIFY_FLAG" val="#wm#"/>
  <p:tag name="KSO_WM_TEMPLATE_CATEGORY" val="custom"/>
  <p:tag name="KSO_WM_TEMPLATE_INDEX" val="20203242"/>
  <p:tag name="KSO_WM_SLIDE_LAYOUT" val="a_b_m"/>
  <p:tag name="KSO_WM_SLIDE_LAYOUT_CNT" val="1_1_1"/>
  <p:tag name="KSO_WM_DIAGRAM_GROUP_CODE" val="m1-1"/>
  <p:tag name="KSO_WM_SLIDE_DIAGTYPE" val="m"/>
  <p:tag name="KSO_WM_SLIDE_TYPE" val="text"/>
  <p:tag name="KSO_WM_SLIDE_SUBTYPE" val="diag"/>
  <p:tag name="KSO_WM_SLIDE_SIZE" val="677.35*300.653"/>
  <p:tag name="KSO_WM_SLIDE_POSITION" val="126.64*171.497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i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TYPE" val="h_i"/>
  <p:tag name="KSO_WM_UNIT_INDEX" val="1_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f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NOCLEAR" val="0"/>
  <p:tag name="KSO_WM_UNIT_VALUE" val="120"/>
  <p:tag name="KSO_WM_UNIT_TYPE" val="h_f"/>
  <p:tag name="KSO_WM_UNIT_INDEX" val="1_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a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h_a"/>
  <p:tag name="KSO_WM_UNIT_INDEX" val="1_1"/>
  <p:tag name="KSO_WM_UNIT_PRESET_TEXT" val="单击此处添加标题"/>
</p:tagLst>
</file>

<file path=ppt/tags/tag24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3242_14*i*3"/>
  <p:tag name="KSO_WM_TEMPLATE_CATEGORY" val="custom"/>
  <p:tag name="KSO_WM_TEMPLATE_INDEX" val="20203242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</p:tagLst>
</file>

<file path=ppt/tags/tag251.xml><?xml version="1.0" encoding="utf-8"?>
<p:tagLst xmlns:p="http://schemas.openxmlformats.org/presentationml/2006/main">
  <p:tag name="KSO_WM_SLIDE_ID" val="custom20203242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242"/>
  <p:tag name="KSO_WM_SLIDE_TYPE" val="text"/>
  <p:tag name="KSO_WM_SLIDE_SUBTYPE" val="picTxt"/>
  <p:tag name="KSO_WM_SLIDE_SIZE" val="483*179.9"/>
  <p:tag name="KSO_WM_SLIDE_POSITION" val="405.45*267.05"/>
  <p:tag name="KSO_WM_SLIDE_LAYOUT" val="a_b_d_h"/>
  <p:tag name="KSO_WM_SLIDE_LAYOUT_CNT" val="1_1_1_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i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TYPE" val="h_i"/>
  <p:tag name="KSO_WM_UNIT_INDEX" val="1_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f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NOCLEAR" val="0"/>
  <p:tag name="KSO_WM_UNIT_VALUE" val="120"/>
  <p:tag name="KSO_WM_UNIT_TYPE" val="h_f"/>
  <p:tag name="KSO_WM_UNIT_INDEX" val="1_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a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h_a"/>
  <p:tag name="KSO_WM_UNIT_INDEX" val="1_1"/>
  <p:tag name="KSO_WM_UNIT_PRESET_TEXT" val="单击此处添加标题"/>
</p:tagLst>
</file>

<file path=ppt/tags/tag25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3242_14*i*3"/>
  <p:tag name="KSO_WM_TEMPLATE_CATEGORY" val="custom"/>
  <p:tag name="KSO_WM_TEMPLATE_INDEX" val="20203242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</p:tagLst>
</file>

<file path=ppt/tags/tag25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ID" val="custom20203242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242"/>
  <p:tag name="KSO_WM_SLIDE_TYPE" val="text"/>
  <p:tag name="KSO_WM_SLIDE_SUBTYPE" val="picTxt"/>
  <p:tag name="KSO_WM_SLIDE_SIZE" val="483*179.9"/>
  <p:tag name="KSO_WM_SLIDE_POSITION" val="405.45*267.05"/>
  <p:tag name="KSO_WM_SLIDE_LAYOUT" val="a_b_d_h"/>
  <p:tag name="KSO_WM_SLIDE_LAYOUT_CNT" val="1_1_1_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1"/>
  <p:tag name="KSO_WM_UNIT_ID" val="custom20203242_23*l_h_i*1_2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3"/>
  <p:tag name="KSO_WM_UNIT_ID" val="custom20203242_23*l_h_i*1_1_3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1"/>
  <p:tag name="KSO_WM_UNIT_ID" val="custom20203242_23*l_h_i*1_3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264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1_1"/>
  <p:tag name="KSO_WM_UNIT_ID" val="custom20203242_23*l_h_a*1_1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2_1"/>
  <p:tag name="KSO_WM_UNIT_ID" val="custom20203242_23*l_h_a*1_2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6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a"/>
  <p:tag name="KSO_WM_UNIT_INDEX" val="1_3_1"/>
  <p:tag name="KSO_WM_UNIT_ID" val="custom20203242_23*l_h_a*1_3_1"/>
  <p:tag name="KSO_WM_TEMPLATE_CATEGORY" val="custom"/>
  <p:tag name="KSO_WM_TEMPLATE_INDEX" val="2020324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23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DIAGRAM_GROUP_CODE" val="l1-4"/>
  <p:tag name="KSO_WM_UNIT_TYPE" val="i"/>
  <p:tag name="KSO_WM_UNIT_INDEX" val="1"/>
  <p:tag name="KSO_WM_UNIT_FILL_FORE_SCHEMECOLOR_INDEX" val="5"/>
  <p:tag name="KSO_WM_UNIT_FILL_TYPE" val="1"/>
  <p:tag name="KSO_WM_UNIT_LINE_FORE_SCHEMECOLOR_INDEX" val="14"/>
  <p:tag name="KSO_WM_UNIT_LINE_FILL_TYPE" val="2"/>
  <p:tag name="KSO_WM_UNIT_SHADOW_SCHEMECOLOR_INDEX" val="13"/>
  <p:tag name="KSO_WM_UNIT_TEXT_FILL_FORE_SCHEMECOLOR_INDEX" val="14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i"/>
  <p:tag name="KSO_WM_UNIT_INDEX" val="2"/>
  <p:tag name="KSO_WM_UNIT_ID" val="custom20203242_23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USESOURCEFORMAT_APPLY" val="1"/>
</p:tagLst>
</file>

<file path=ppt/tags/tag26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23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  <p:tag name="KSO_WM_DIAGRAM_GROUP_CODE" val="l1-4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23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  <p:tag name="KSO_WM_DIAGRAM_GROUP_CODE" val="l1-4"/>
  <p:tag name="KSO_WM_UNIT_TEXT_FILL_FORE_SCHEMECOLOR_INDEX" val="5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  <p:tag name="KSO_WM_SLIDE_ID" val="custom20203242_23"/>
  <p:tag name="KSO_WM_TEMPLATE_SUBCATEGORY" val="0"/>
  <p:tag name="KSO_WM_SLIDE_TYPE" val="text"/>
  <p:tag name="KSO_WM_SLIDE_SUBTYPE" val="diag"/>
  <p:tag name="KSO_WM_SLIDE_ITEM_CNT" val="3"/>
  <p:tag name="KSO_WM_SLIDE_INDEX" val="23"/>
  <p:tag name="KSO_WM_SLIDE_SIZE" val="784.751*294.408"/>
  <p:tag name="KSO_WM_SLIDE_POSITION" val="97.7443*169.334"/>
  <p:tag name="KSO_WM_DIAGRAM_GROUP_CODE" val="l1-4"/>
  <p:tag name="KSO_WM_SLIDE_DIAGTYPE" val="l"/>
  <p:tag name="KSO_WM_TAG_VERSION" val="1.0"/>
  <p:tag name="KSO_WM_SLIDE_LAYOUT" val="a_b_l"/>
  <p:tag name="KSO_WM_SLIDE_LAYOUT_CNT" val="1_1_1"/>
  <p:tag name="KSO_WM_TEMPLATE_MASTER_TYPE" val="1"/>
  <p:tag name="KSO_WM_TEMPLATE_COLOR_TYPE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i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TYPE" val="h_i"/>
  <p:tag name="KSO_WM_UNIT_INDEX" val="1_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f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NOCLEAR" val="0"/>
  <p:tag name="KSO_WM_UNIT_VALUE" val="120"/>
  <p:tag name="KSO_WM_UNIT_TYPE" val="h_f"/>
  <p:tag name="KSO_WM_UNIT_INDEX" val="1_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a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h_a"/>
  <p:tag name="KSO_WM_UNIT_INDEX" val="1_1"/>
  <p:tag name="KSO_WM_UNIT_PRESET_TEXT" val="单击此处添加标题"/>
</p:tagLst>
</file>

<file path=ppt/tags/tag27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3242_14*i*3"/>
  <p:tag name="KSO_WM_TEMPLATE_CATEGORY" val="custom"/>
  <p:tag name="KSO_WM_TEMPLATE_INDEX" val="20203242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</p:tagLst>
</file>

<file path=ppt/tags/tag27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ID" val="custom20203242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242"/>
  <p:tag name="KSO_WM_SLIDE_TYPE" val="text"/>
  <p:tag name="KSO_WM_SLIDE_SUBTYPE" val="picTxt"/>
  <p:tag name="KSO_WM_SLIDE_SIZE" val="483*179.9"/>
  <p:tag name="KSO_WM_SLIDE_POSITION" val="405.45*267.05"/>
  <p:tag name="KSO_WM_SLIDE_LAYOUT" val="a_b_d_h"/>
  <p:tag name="KSO_WM_SLIDE_LAYOUT_CNT" val="1_1_1_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a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h_a"/>
  <p:tag name="KSO_WM_UNIT_INDEX" val="1_1"/>
  <p:tag name="KSO_WM_UNIT_PRESET_TEXT" val="单击此处添加标题"/>
</p:tagLst>
</file>

<file path=ppt/tags/tag28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3242_14*i*3"/>
  <p:tag name="KSO_WM_TEMPLATE_CATEGORY" val="custom"/>
  <p:tag name="KSO_WM_TEMPLATE_INDEX" val="20203242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</p:tagLst>
</file>

<file path=ppt/tags/tag28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</p:tagLst>
</file>

<file path=ppt/tags/tag287.xml><?xml version="1.0" encoding="utf-8"?>
<p:tagLst xmlns:p="http://schemas.openxmlformats.org/presentationml/2006/main">
  <p:tag name="KSO_WM_SLIDE_ID" val="custom20203242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242"/>
  <p:tag name="KSO_WM_SLIDE_TYPE" val="text"/>
  <p:tag name="KSO_WM_SLIDE_SUBTYPE" val="picTxt"/>
  <p:tag name="KSO_WM_SLIDE_SIZE" val="483*179.9"/>
  <p:tag name="KSO_WM_SLIDE_POSITION" val="405.45*267.05"/>
  <p:tag name="KSO_WM_SLIDE_LAYOUT" val="a_b_d_h"/>
  <p:tag name="KSO_WM_SLIDE_LAYOUT_CNT" val="1_1_1_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i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a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11"/>
  <p:tag name="KSO_WM_UNIT_TYPE" val="h_a"/>
  <p:tag name="KSO_WM_UNIT_INDEX" val="1_1"/>
  <p:tag name="KSO_WM_UNIT_PRESET_TEXT" val="单击此处添加标题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i*2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3242_14*i*3"/>
  <p:tag name="KSO_WM_TEMPLATE_CATEGORY" val="custom"/>
  <p:tag name="KSO_WM_TEMPLATE_INDEX" val="20203242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b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3"/>
  <p:tag name="KSO_WM_UNIT_TYPE" val="b"/>
  <p:tag name="KSO_WM_UNIT_INDEX" val="1"/>
  <p:tag name="KSO_WM_UNIT_PRESET_TEXT" val="单击此处添加文本具体内容"/>
</p:tagLst>
</file>

<file path=ppt/tags/tag29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UNIT_HIGHLIGHT" val="0"/>
  <p:tag name="KSO_WM_UNIT_COMPATIBLE" val="0"/>
  <p:tag name="KSO_WM_UNIT_DIAGRAM_ISNUMVISUAL" val="0"/>
  <p:tag name="KSO_WM_UNIT_DIAGRAM_ISREFERUNIT" val="0"/>
  <p:tag name="KSO_WM_UNIT_ID" val="custom20203242_14*a*1"/>
  <p:tag name="KSO_WM_TEMPLATE_CATEGORY" val="custom"/>
  <p:tag name="KSO_WM_TEMPLATE_INDEX" val="2020324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6"/>
  <p:tag name="KSO_WM_UNIT_TYPE" val="a"/>
  <p:tag name="KSO_WM_UNIT_INDEX" val="1"/>
  <p:tag name="KSO_WM_UNIT_PRESET_TEXT" val="单击此处添加标题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42_14*h_i*1_1"/>
  <p:tag name="KSO_WM_TEMPLATE_CATEGORY" val="custom"/>
  <p:tag name="KSO_WM_TEMPLATE_INDEX" val="20203242"/>
  <p:tag name="KSO_WM_UNIT_LAYERLEVEL" val="1_1"/>
  <p:tag name="KSO_WM_TAG_VERSION" val="1.0"/>
  <p:tag name="KSO_WM_BEAUTIFY_FLAG" val="#wm#"/>
  <p:tag name="KSO_WM_UNIT_TYPE" val="h_i"/>
  <p:tag name="KSO_WM_UNIT_INDEX" val="1_1"/>
</p:tagLst>
</file>

<file path=ppt/tags/tag295.xml><?xml version="1.0" encoding="utf-8"?>
<p:tagLst xmlns:p="http://schemas.openxmlformats.org/presentationml/2006/main">
  <p:tag name="KSO_WM_SLIDE_ID" val="custom20203242_14"/>
  <p:tag name="KSO_WM_TEMPLATE_SUBCATEGORY" val="0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242"/>
  <p:tag name="KSO_WM_SLIDE_TYPE" val="text"/>
  <p:tag name="KSO_WM_SLIDE_SUBTYPE" val="picTxt"/>
  <p:tag name="KSO_WM_SLIDE_SIZE" val="483*179.9"/>
  <p:tag name="KSO_WM_SLIDE_POSITION" val="405.45*267.05"/>
  <p:tag name="KSO_WM_SLIDE_LAYOUT" val="a_b_d_h"/>
  <p:tag name="KSO_WM_SLIDE_LAYOUT_CNT" val="1_1_1_1"/>
</p:tagLst>
</file>

<file path=ppt/tags/tag296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</p:tagLst>
</file>

<file path=ppt/tags/tag297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</p:tagLst>
</file>

<file path=ppt/tags/tag298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0324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32">
      <a:dk1>
        <a:sysClr val="windowText" lastClr="000000"/>
      </a:dk1>
      <a:lt1>
        <a:sysClr val="window" lastClr="FFFFFF"/>
      </a:lt1>
      <a:dk2>
        <a:srgbClr val="F4FBFF"/>
      </a:dk2>
      <a:lt2>
        <a:srgbClr val="FFFFFF"/>
      </a:lt2>
      <a:accent1>
        <a:srgbClr val="0171C0"/>
      </a:accent1>
      <a:accent2>
        <a:srgbClr val="17819A"/>
      </a:accent2>
      <a:accent3>
        <a:srgbClr val="2E9174"/>
      </a:accent3>
      <a:accent4>
        <a:srgbClr val="44A04D"/>
      </a:accent4>
      <a:accent5>
        <a:srgbClr val="5BB027"/>
      </a:accent5>
      <a:accent6>
        <a:srgbClr val="71C00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">
      <a:dk1>
        <a:sysClr val="windowText" lastClr="000000"/>
      </a:dk1>
      <a:lt1>
        <a:sysClr val="window" lastClr="FFFFFF"/>
      </a:lt1>
      <a:dk2>
        <a:srgbClr val="F4FBFF"/>
      </a:dk2>
      <a:lt2>
        <a:srgbClr val="FFFFFF"/>
      </a:lt2>
      <a:accent1>
        <a:srgbClr val="0171C0"/>
      </a:accent1>
      <a:accent2>
        <a:srgbClr val="17819A"/>
      </a:accent2>
      <a:accent3>
        <a:srgbClr val="2E9174"/>
      </a:accent3>
      <a:accent4>
        <a:srgbClr val="44A04D"/>
      </a:accent4>
      <a:accent5>
        <a:srgbClr val="5BB027"/>
      </a:accent5>
      <a:accent6>
        <a:srgbClr val="71C00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演示</Application>
  <PresentationFormat>宽屏</PresentationFormat>
  <Paragraphs>131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Source Sans Pro Light</vt:lpstr>
      <vt:lpstr>Reprise Text Std</vt:lpstr>
      <vt:lpstr>Calibri</vt:lpstr>
      <vt:lpstr>Times New Roman</vt:lpstr>
      <vt:lpstr>Arial Unicode MS</vt:lpstr>
      <vt:lpstr>1_Office 主题​​</vt:lpstr>
      <vt:lpstr>2_Office 主题​​</vt:lpstr>
      <vt:lpstr>中华医学知识库</vt:lpstr>
      <vt:lpstr>cmab.yiigle.com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    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86187</cp:lastModifiedBy>
  <cp:revision>173</cp:revision>
  <dcterms:created xsi:type="dcterms:W3CDTF">2019-06-19T02:08:00Z</dcterms:created>
  <dcterms:modified xsi:type="dcterms:W3CDTF">2021-04-12T07:48:37Z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2DC62D90BAFA48B9BE6FAF4BD6BF9BF4</vt:lpwstr>
  </property>
</Properties>
</file>